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Source Sans 3" panose="020B0604020202020204" charset="0"/>
      <p:regular r:id="rId12"/>
    </p:embeddedFont>
    <p:embeddedFont>
      <p:font typeface="Source Serif 4 Semi Bold" panose="020B0604020202020204" charset="0"/>
      <p:regular r:id="rId13"/>
    </p:embeddedFont>
    <p:embeddedFont>
      <p:font typeface="Wingdings 3" panose="05040102010807070707" pitchFamily="18" charset="2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25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363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624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9829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112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6011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124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5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8147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4066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994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87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4699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029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639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05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973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400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520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47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284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45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611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344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486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033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761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78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59367"/>
            <a:ext cx="7230547" cy="1284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Amazon Music Clustering: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703195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Unlocking Smarter Playlists, Better Discovery &amp; Deeper Insights</a:t>
            </a:r>
          </a:p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D73AD7"/>
                </a:solidFill>
                <a:ea typeface="Source Serif 4 Semi Bold" pitchFamily="34" charset="-122"/>
              </a:rPr>
              <a:t>By Bilk Edison X</a:t>
            </a:r>
            <a:endParaRPr lang="en-US" sz="6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45927"/>
            <a:ext cx="6081832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The Music Discovery Problem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458583" y="1531739"/>
            <a:ext cx="7468553" cy="1350526"/>
          </a:xfrm>
          <a:prstGeom prst="roundRect">
            <a:avLst>
              <a:gd name="adj" fmla="val 558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40011" y="174545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Lost Listeners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040011" y="2117050"/>
            <a:ext cx="706397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Users spend 20+ minutes daily searching for music that matches their mood, often settling for familiar tracks instead of discovering new favorites.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837724" y="3073122"/>
            <a:ext cx="7468553" cy="1350526"/>
          </a:xfrm>
          <a:prstGeom prst="roundRect">
            <a:avLst>
              <a:gd name="adj" fmla="val 558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011" y="327540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Generic Playlists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40011" y="3647003"/>
            <a:ext cx="706397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Current algorithms create broad, impersonal playlists that fail to capture nuanced preferences and listening contexts.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37724" y="4603075"/>
            <a:ext cx="7468553" cy="1350526"/>
          </a:xfrm>
          <a:prstGeom prst="roundRect">
            <a:avLst>
              <a:gd name="adj" fmla="val 558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40011" y="4805362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Artist Blind Spots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40011" y="5176957"/>
            <a:ext cx="706397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Musicians lack competitive intelligence about similar tracks, limiting their ability to position and market effectively.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837724" y="6133028"/>
            <a:ext cx="7468553" cy="1350526"/>
          </a:xfrm>
          <a:prstGeom prst="roundRect">
            <a:avLst>
              <a:gd name="adj" fmla="val 558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40011" y="6335316"/>
            <a:ext cx="212979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Platform Limitations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40011" y="6706910"/>
            <a:ext cx="706397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Streaming services struggle to segment users beyond basic demographics, missing revenue optimization opportunities</a:t>
            </a: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552" y="479703"/>
            <a:ext cx="4430554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Our AI-Powered Solution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" y="1353503"/>
            <a:ext cx="5861685" cy="58616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4392" y="1333857"/>
            <a:ext cx="2863929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Intelligent Song Clustering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14392" y="1767840"/>
            <a:ext cx="6513076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B050"/>
                </a:solidFill>
                <a:ea typeface="Source Sans 3" pitchFamily="34" charset="-122"/>
                <a:cs typeface="Source Sans 3" pitchFamily="34" charset="-120"/>
              </a:rPr>
              <a:t>Advanced machine learning algorithms automatically analyze audio features, lyrics, and listening patterns to group similar songs with unprecedented accuracy.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506771" y="2351695"/>
            <a:ext cx="651307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2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   </a:t>
            </a:r>
            <a:r>
              <a:rPr lang="en-US" sz="1200" dirty="0">
                <a:solidFill>
                  <a:srgbClr val="00B050"/>
                </a:solidFill>
                <a:ea typeface="Source Sans 3" pitchFamily="34" charset="-122"/>
                <a:cs typeface="Source Sans 3" pitchFamily="34" charset="-120"/>
              </a:rPr>
              <a:t>Real-time audio feature extraction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514392" y="2717602"/>
            <a:ext cx="651307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Multi-dimensional similarity matching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4392" y="3023711"/>
            <a:ext cx="651307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Dynamic cluster optimization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4392" y="3329821"/>
            <a:ext cx="651307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Cross-platform compatibility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610552" y="7568327"/>
            <a:ext cx="4365069" cy="1156692"/>
          </a:xfrm>
          <a:prstGeom prst="roundRect">
            <a:avLst>
              <a:gd name="adj" fmla="val 570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75097" y="7732871"/>
            <a:ext cx="1847374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Enhanced Playlists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75097" y="8058031"/>
            <a:ext cx="4035981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Generate mood-specific, contextually relevant playlists that evolve with user preferences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5118795" y="7556064"/>
            <a:ext cx="4365188" cy="1156692"/>
          </a:xfrm>
          <a:prstGeom prst="roundRect">
            <a:avLst>
              <a:gd name="adj" fmla="val 570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297091" y="7732871"/>
            <a:ext cx="2255044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Smart Recommendations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297091" y="8058031"/>
            <a:ext cx="4036100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Surface new music that perfectly matches listening history and current preferences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9654659" y="7568327"/>
            <a:ext cx="4365188" cy="1156692"/>
          </a:xfrm>
          <a:prstGeom prst="roundRect">
            <a:avLst>
              <a:gd name="adj" fmla="val 570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819203" y="7732871"/>
            <a:ext cx="1847374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Actionable Analytics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9819203" y="8058031"/>
            <a:ext cx="4036100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Provide deep insights for artists, producers, and platform decision-makers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4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5971"/>
            <a:ext cx="8453557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Use Case 1: Personalized Playlist Curation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37724" y="3803213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085273"/>
            <a:ext cx="6387703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422064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Audio Analysis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837724" y="4592241"/>
            <a:ext cx="638770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AI extracts tempo, key, energy, and emotional characteristics from millions of tracks in real-time.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404854" y="3803213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54" y="4085273"/>
            <a:ext cx="6387822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5211" y="418462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User Context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04854" y="4592241"/>
            <a:ext cx="638782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System considers time of day, activity, location, and historical preferences to understand listening intent.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837724" y="5480566"/>
            <a:ext cx="179427" cy="156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erif 4 Light" pitchFamily="34" charset="-122"/>
              </a:rPr>
              <a:t>03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744766"/>
            <a:ext cx="6387703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7724" y="589799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Smart Clustering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837724" y="6269593"/>
            <a:ext cx="638770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Algorithm groups songs with similar acoustic and emotional profiles, creating coherent musical experiences.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404854" y="5480566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erif 4 Light" pitchFamily="34" charset="-122"/>
              </a:rPr>
              <a:t>04</a:t>
            </a:r>
            <a:endParaRPr lang="en-US" sz="14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54" y="5744766"/>
            <a:ext cx="6387822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04854" y="5897999"/>
            <a:ext cx="211252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Dynamic Generation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7404854" y="6269593"/>
            <a:ext cx="638782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Playlists automatically adapt based on user feedback, skip patterns, and engagement metrics.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837724" y="7180421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Result:</a:t>
            </a: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 40% increase in playlist completion rates and 25% boost in user engagement time</a:t>
            </a: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0327"/>
            <a:ext cx="807493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Use Case 2: Improved Song Discovery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656517"/>
            <a:ext cx="3326963" cy="3326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74932"/>
            <a:ext cx="268783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Comfort Zone Expansion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37724" y="5571411"/>
            <a:ext cx="4158734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Recommend tracks that share audio DNA with favorites while introducing subtle variations in style, era, or artist.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773" y="1656517"/>
            <a:ext cx="3326963" cy="33269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773" y="5174932"/>
            <a:ext cx="227790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Intelligent Similarity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35773" y="5571411"/>
            <a:ext cx="4158734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Go beyond genre labels to identify deep musical connections based on rhythm, melody, and emotional resonance.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823" y="1656517"/>
            <a:ext cx="3327083" cy="33270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33823" y="5175052"/>
            <a:ext cx="266104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Serendipitous Discovery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33823" y="5571530"/>
            <a:ext cx="4158853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Balance familiar elements with novelty to create "aha moments" that keep users exploring and streaming longer.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837724" y="6705600"/>
            <a:ext cx="12954952" cy="813554"/>
          </a:xfrm>
          <a:prstGeom prst="roundRect">
            <a:avLst>
              <a:gd name="adj" fmla="val 9886"/>
            </a:avLst>
          </a:prstGeom>
          <a:solidFill>
            <a:srgbClr val="EFBEF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76" y="6990755"/>
            <a:ext cx="239316" cy="1914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59944" y="6944916"/>
            <a:ext cx="1214127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ea typeface="Source Sans 3" pitchFamily="34" charset="-122"/>
                <a:cs typeface="Source Sans 3" pitchFamily="34" charset="-120"/>
              </a:rPr>
              <a:t>Impact:</a:t>
            </a:r>
            <a:r>
              <a:rPr lang="en-US" sz="1500" dirty="0">
                <a:solidFill>
                  <a:srgbClr val="000000"/>
                </a:solidFill>
                <a:ea typeface="Source Sans 3" pitchFamily="34" charset="-122"/>
                <a:cs typeface="Source Sans 3" pitchFamily="34" charset="-120"/>
              </a:rPr>
              <a:t> Early testing shows 35% increase in new artist discovery and 50% improvement in recommendation acceptance rates.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455" y="969764"/>
            <a:ext cx="7226260" cy="494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Use Case 3: Artist &amp; Producer Analysis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55" y="1717119"/>
            <a:ext cx="841534" cy="1009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95224" y="1885355"/>
            <a:ext cx="2298025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B050"/>
                </a:solidFill>
                <a:ea typeface="Source Serif 4 Semi Bold" pitchFamily="34" charset="-122"/>
                <a:cs typeface="Source Serif 4 Semi Bold" pitchFamily="34" charset="-120"/>
              </a:rPr>
              <a:t>Competitive Positioning</a:t>
            </a:r>
            <a:endParaRPr lang="en-US" sz="1550" dirty="0">
              <a:solidFill>
                <a:srgbClr val="00B050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1795224" y="2233732"/>
            <a:ext cx="656332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B050"/>
                </a:solidFill>
                <a:ea typeface="Source Sans 3" pitchFamily="34" charset="-122"/>
                <a:cs typeface="Source Sans 3" pitchFamily="34" charset="-120"/>
              </a:rPr>
              <a:t>Identify which tracks compete directly for the same listener attention and playlist placements</a:t>
            </a:r>
            <a:r>
              <a:rPr lang="en-US" sz="1300" dirty="0">
                <a:solidFill>
                  <a:srgbClr val="00B0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300" dirty="0">
              <a:solidFill>
                <a:srgbClr val="00B050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55" y="2727008"/>
            <a:ext cx="841534" cy="1223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95224" y="2895243"/>
            <a:ext cx="198012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Production Insights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795224" y="3243620"/>
            <a:ext cx="6563320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Understand audio characteristics that define successful songs within specific clusters and markets.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455" y="3950494"/>
            <a:ext cx="841534" cy="1223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95224" y="4118729"/>
            <a:ext cx="198012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Strategic Decisions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795224" y="4467106"/>
            <a:ext cx="6563320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Guide marketing campaigns, collaboration choices, and release timing based on cluster performance data.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785455" y="5531525"/>
            <a:ext cx="198012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What Artists Get: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785455" y="5947172"/>
            <a:ext cx="35812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Competitive landscape mapping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785455" y="6275308"/>
            <a:ext cx="35812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Optimal release timing recommendations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785455" y="6603444"/>
            <a:ext cx="35812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Collaboration opportunity identification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785455" y="6931581"/>
            <a:ext cx="35812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Market gap analysis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4784884" y="5531525"/>
            <a:ext cx="198012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Producer Benefits: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4784884" y="5947172"/>
            <a:ext cx="35812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Audio feature benchmarking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4784884" y="6275308"/>
            <a:ext cx="35812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Trend prediction capabilities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4784884" y="6603444"/>
            <a:ext cx="35812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Client positioning strategies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4784884" y="6931581"/>
            <a:ext cx="35812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Success pattern recognition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218" y="613268"/>
            <a:ext cx="5908834" cy="451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Use Case 4: Market Segmentation for Platforms</a:t>
            </a:r>
            <a:endParaRPr lang="en-US" sz="2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48" y="1025604"/>
            <a:ext cx="6545104" cy="6139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91228" y="2055523"/>
            <a:ext cx="1847943" cy="23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ea typeface="Source Serif 4 Semi Bold" pitchFamily="34" charset="-122"/>
                <a:cs typeface="Source Serif 4 Semi Bold" pitchFamily="34" charset="-120"/>
              </a:rPr>
              <a:t>Social Sharers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427726" y="5491654"/>
            <a:ext cx="1847943" cy="23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ea typeface="Source Serif 4 Semi Bold" pitchFamily="34" charset="-122"/>
                <a:cs typeface="Source Serif 4 Semi Bold" pitchFamily="34" charset="-120"/>
              </a:rPr>
              <a:t>Mood-Based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354732" y="5491654"/>
            <a:ext cx="1847942" cy="23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ea typeface="Source Serif 4 Semi Bold" pitchFamily="34" charset="-122"/>
                <a:cs typeface="Source Serif 4 Semi Bold" pitchFamily="34" charset="-120"/>
              </a:rPr>
              <a:t>Genre Explorers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511345" y="3582262"/>
            <a:ext cx="1312275" cy="23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ea typeface="Source Serif 4 Semi Bold" pitchFamily="34" charset="-122"/>
                <a:cs typeface="Source Serif 4 Semi Bold" pitchFamily="34" charset="-120"/>
              </a:rPr>
              <a:t>Mood Sharers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845346" y="3494505"/>
            <a:ext cx="1312274" cy="46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ea typeface="Source Serif 4 Semi Bold" pitchFamily="34" charset="-122"/>
                <a:cs typeface="Source Serif 4 Semi Bold" pitchFamily="34" charset="-120"/>
              </a:rPr>
              <a:t>Social Explorers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945407" y="5260737"/>
            <a:ext cx="739586" cy="692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ea typeface="Source Serif 4 Semi Bold" pitchFamily="34" charset="-122"/>
                <a:cs typeface="Source Serif 4 Semi Bold" pitchFamily="34" charset="-120"/>
              </a:rPr>
              <a:t>Discovery</a:t>
            </a: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1650" dirty="0">
                <a:solidFill>
                  <a:srgbClr val="000000"/>
                </a:solidFill>
                <a:ea typeface="Source Serif 4 Semi Bold" pitchFamily="34" charset="-122"/>
                <a:cs typeface="Source Serif 4 Semi Bold" pitchFamily="34" charset="-120"/>
              </a:rPr>
              <a:t>Seekers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863594" y="4149006"/>
            <a:ext cx="903212" cy="46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ea typeface="Source Serif 4 Semi Bold" pitchFamily="34" charset="-122"/>
                <a:cs typeface="Source Serif 4 Semi Bold" pitchFamily="34" charset="-120"/>
              </a:rPr>
              <a:t>Deep-Dive</a:t>
            </a: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1650" dirty="0">
                <a:solidFill>
                  <a:srgbClr val="000000"/>
                </a:solidFill>
                <a:ea typeface="Source Serif 4 Semi Bold" pitchFamily="34" charset="-122"/>
                <a:cs typeface="Source Serif 4 Semi Bold" pitchFamily="34" charset="-120"/>
              </a:rPr>
              <a:t>Fans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02218" y="7290554"/>
            <a:ext cx="4400788" cy="1275278"/>
          </a:xfrm>
          <a:prstGeom prst="roundRect">
            <a:avLst>
              <a:gd name="adj" fmla="val 368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7409974"/>
            <a:ext cx="335518" cy="335518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11" y="7483316"/>
            <a:ext cx="150971" cy="18871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21638" y="7857292"/>
            <a:ext cx="1596747" cy="16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Behavioral Segmentation</a:t>
            </a:r>
            <a:endParaRPr lang="en-US" sz="1000" dirty="0"/>
          </a:p>
        </p:txBody>
      </p:sp>
      <p:sp>
        <p:nvSpPr>
          <p:cNvPr id="15" name="Text 10"/>
          <p:cNvSpPr/>
          <p:nvPr/>
        </p:nvSpPr>
        <p:spPr>
          <a:xfrm>
            <a:off x="721638" y="8088749"/>
            <a:ext cx="4161949" cy="357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Group users by listening patterns, mood preferences, and discovery behaviors rather than just demographics.</a:t>
            </a:r>
            <a:endParaRPr lang="en-US" sz="850" dirty="0"/>
          </a:p>
        </p:txBody>
      </p:sp>
      <p:sp>
        <p:nvSpPr>
          <p:cNvPr id="16" name="Shape 11"/>
          <p:cNvSpPr/>
          <p:nvPr/>
        </p:nvSpPr>
        <p:spPr>
          <a:xfrm>
            <a:off x="5114806" y="7290554"/>
            <a:ext cx="4400788" cy="1275278"/>
          </a:xfrm>
          <a:prstGeom prst="roundRect">
            <a:avLst>
              <a:gd name="adj" fmla="val 368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226" y="7409974"/>
            <a:ext cx="335518" cy="335518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499" y="7483316"/>
            <a:ext cx="150971" cy="18871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234226" y="7857292"/>
            <a:ext cx="1315879" cy="16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Targeted Campaigns</a:t>
            </a:r>
            <a:endParaRPr lang="en-US" sz="1000" dirty="0"/>
          </a:p>
        </p:txBody>
      </p:sp>
      <p:sp>
        <p:nvSpPr>
          <p:cNvPr id="20" name="Text 13"/>
          <p:cNvSpPr/>
          <p:nvPr/>
        </p:nvSpPr>
        <p:spPr>
          <a:xfrm>
            <a:off x="5234226" y="8088749"/>
            <a:ext cx="4161949" cy="357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Create highly relevant promotions, premium upgrade offers, and advertiser partnerships based on cluster insights.</a:t>
            </a:r>
            <a:endParaRPr lang="en-US" sz="850" dirty="0"/>
          </a:p>
        </p:txBody>
      </p:sp>
      <p:sp>
        <p:nvSpPr>
          <p:cNvPr id="21" name="Shape 14"/>
          <p:cNvSpPr/>
          <p:nvPr/>
        </p:nvSpPr>
        <p:spPr>
          <a:xfrm>
            <a:off x="9627394" y="7290554"/>
            <a:ext cx="4400788" cy="1275278"/>
          </a:xfrm>
          <a:prstGeom prst="roundRect">
            <a:avLst>
              <a:gd name="adj" fmla="val 368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6813" y="7409974"/>
            <a:ext cx="335518" cy="335518"/>
          </a:xfrm>
          <a:prstGeom prst="rect">
            <a:avLst/>
          </a:prstGeom>
        </p:spPr>
      </p:pic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9087" y="7483316"/>
            <a:ext cx="150971" cy="188714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9746813" y="7857292"/>
            <a:ext cx="1412558" cy="16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Revenue Optimization</a:t>
            </a:r>
            <a:endParaRPr lang="en-US" sz="1000" dirty="0"/>
          </a:p>
        </p:txBody>
      </p:sp>
      <p:sp>
        <p:nvSpPr>
          <p:cNvPr id="25" name="Text 16"/>
          <p:cNvSpPr/>
          <p:nvPr/>
        </p:nvSpPr>
        <p:spPr>
          <a:xfrm>
            <a:off x="9746813" y="8088749"/>
            <a:ext cx="4161949" cy="357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Increase subscription conversions and ad effectiveness through personalized messaging and timing.</a:t>
            </a:r>
            <a:endParaRPr lang="en-US" sz="850" dirty="0"/>
          </a:p>
        </p:txBody>
      </p:sp>
      <p:sp>
        <p:nvSpPr>
          <p:cNvPr id="26" name="Text 17"/>
          <p:cNvSpPr/>
          <p:nvPr/>
        </p:nvSpPr>
        <p:spPr>
          <a:xfrm>
            <a:off x="602218" y="8691563"/>
            <a:ext cx="13425964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Platforms can identify high-value user segments, optimize pricing strategies, and create targeted retention campaigns that significantly improve key business metrics.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4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74777"/>
            <a:ext cx="5619750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Quantified Business Impact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37724" y="3861673"/>
            <a:ext cx="3070503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40%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1316831" y="467832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Higher Engagement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37724" y="5049917"/>
            <a:ext cx="307050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Increase in daily listening time through better personalization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132540" y="3861673"/>
            <a:ext cx="3070503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35%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4611648" y="467832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Dis</a:t>
            </a: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covery Rate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132540" y="5049917"/>
            <a:ext cx="307050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More new artists discovered per user monthly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427357" y="3861673"/>
            <a:ext cx="3070503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25%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7906464" y="467832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Retention Boost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427357" y="5049917"/>
            <a:ext cx="307050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Improvement in subscriber retention rates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722173" y="3861673"/>
            <a:ext cx="3070503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50%</a:t>
            </a:r>
            <a:endParaRPr lang="en-US" sz="4650" dirty="0"/>
          </a:p>
        </p:txBody>
      </p:sp>
      <p:sp>
        <p:nvSpPr>
          <p:cNvPr id="14" name="Text 11"/>
          <p:cNvSpPr/>
          <p:nvPr/>
        </p:nvSpPr>
        <p:spPr>
          <a:xfrm>
            <a:off x="11201281" y="467832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Revenue Growth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722173" y="5049917"/>
            <a:ext cx="307050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Increase in targeted advertising effectiveness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837724" y="6005632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Platform Benefits: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837724" y="6449020"/>
            <a:ext cx="625852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Reduced churn through better satisfaction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37724" y="6798945"/>
            <a:ext cx="625852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Premium upgrade opportunities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37724" y="7148870"/>
            <a:ext cx="625852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Enhanced advertiser value proposition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541776" y="6005632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Ecosystem Value: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7541776" y="6449020"/>
            <a:ext cx="625852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Artists gain competitive intelligence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7541776" y="6798945"/>
            <a:ext cx="625852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Labels optimize release strategies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41776" y="7148870"/>
            <a:ext cx="625852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Users discover more music they love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794504"/>
            <a:ext cx="7140535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Transforming Music Streaming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2608659" y="3188851"/>
            <a:ext cx="237398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Users Win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0818" y="3606522"/>
            <a:ext cx="415182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Effortless discovery of perfect playlists and new favorites that match their unique taste and mood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49" y="1791533"/>
            <a:ext cx="3858101" cy="385810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03" y="3299758"/>
            <a:ext cx="301823" cy="3773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46908" y="1987153"/>
            <a:ext cx="237398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B050"/>
                </a:solidFill>
                <a:ea typeface="Source Serif 4 Semi Bold" pitchFamily="34" charset="-122"/>
                <a:cs typeface="Source Serif 4 Semi Bold" pitchFamily="34" charset="-120"/>
              </a:rPr>
              <a:t>Artists Succeed</a:t>
            </a:r>
            <a:endParaRPr lang="en-US" sz="1850" dirty="0">
              <a:solidFill>
                <a:srgbClr val="00B050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9546908" y="2404824"/>
            <a:ext cx="4252674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B050"/>
                </a:solidFill>
                <a:ea typeface="Source Sans 3" pitchFamily="34" charset="-122"/>
                <a:cs typeface="Source Sans 3" pitchFamily="34" charset="-120"/>
              </a:rPr>
              <a:t>Strategic insights for positioning, collaboration, and marketing in an increasingly competitive landscape</a:t>
            </a:r>
            <a:endParaRPr lang="en-US" sz="1550" dirty="0">
              <a:solidFill>
                <a:srgbClr val="00B050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149" y="1791533"/>
            <a:ext cx="3858101" cy="385810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349" y="2495967"/>
            <a:ext cx="301823" cy="3773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46908" y="4067532"/>
            <a:ext cx="237398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Platforms Profit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546908" y="4485203"/>
            <a:ext cx="4252674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Advanced segmentation drives engagement, retention, and revenue through smarter recommendations and targeting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6149" y="1791533"/>
            <a:ext cx="3858101" cy="385810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8275" y="4799945"/>
            <a:ext cx="301823" cy="37730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33475" y="6103501"/>
            <a:ext cx="1266610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"AI-powered music clustering isn't just about better playlists—it's about creating a more connected, intelligent music ecosystem where everyone wins."</a:t>
            </a:r>
            <a:endParaRPr lang="en-US" sz="1550" dirty="0"/>
          </a:p>
        </p:txBody>
      </p:sp>
      <p:sp>
        <p:nvSpPr>
          <p:cNvPr id="16" name="Shape 8"/>
          <p:cNvSpPr/>
          <p:nvPr/>
        </p:nvSpPr>
        <p:spPr>
          <a:xfrm>
            <a:off x="830818" y="5876568"/>
            <a:ext cx="22860" cy="776764"/>
          </a:xfrm>
          <a:prstGeom prst="rect">
            <a:avLst/>
          </a:prstGeom>
          <a:solidFill>
            <a:srgbClr val="D75BE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818" y="6880265"/>
            <a:ext cx="1753553" cy="55483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3426" y="6913991"/>
            <a:ext cx="2329220" cy="55483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64</TotalTime>
  <Words>726</Words>
  <Application>Microsoft Office PowerPoint</Application>
  <PresentationFormat>Custom</PresentationFormat>
  <Paragraphs>117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Source Serif 4 Light</vt:lpstr>
      <vt:lpstr>Calibri</vt:lpstr>
      <vt:lpstr>Arial</vt:lpstr>
      <vt:lpstr>Wingdings 3</vt:lpstr>
      <vt:lpstr>Source Sans 3</vt:lpstr>
      <vt:lpstr>Source Serif 4 Semi Bold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Office</cp:lastModifiedBy>
  <cp:revision>5</cp:revision>
  <dcterms:created xsi:type="dcterms:W3CDTF">2025-10-01T13:58:31Z</dcterms:created>
  <dcterms:modified xsi:type="dcterms:W3CDTF">2025-10-01T15:06:18Z</dcterms:modified>
</cp:coreProperties>
</file>